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8"/>
  </p:handoutMasterIdLst>
  <p:sldIdLst>
    <p:sldId id="259" r:id="rId2"/>
    <p:sldId id="264" r:id="rId3"/>
    <p:sldId id="260" r:id="rId4"/>
    <p:sldId id="263" r:id="rId5"/>
    <p:sldId id="261" r:id="rId6"/>
    <p:sldId id="262" r:id="rId7"/>
    <p:sldId id="270" r:id="rId8"/>
    <p:sldId id="266" r:id="rId9"/>
    <p:sldId id="269" r:id="rId10"/>
    <p:sldId id="267" r:id="rId11"/>
    <p:sldId id="271" r:id="rId12"/>
    <p:sldId id="273" r:id="rId13"/>
    <p:sldId id="274" r:id="rId14"/>
    <p:sldId id="272" r:id="rId15"/>
    <p:sldId id="275" r:id="rId16"/>
    <p:sldId id="276"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84"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E895C06B-42C2-4A06-87A8-385625D0FFF2}" type="datetimeFigureOut">
              <a:rPr lang="en-US" smtClean="0"/>
              <a:t>9/9/2016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3460562-1F1C-440A-B53A-CF94887C290D}" type="slidenum">
              <a:rPr lang="en-US" smtClean="0"/>
              <a:t>‹#›</a:t>
            </a:fld>
            <a:endParaRPr lang="en-US"/>
          </a:p>
        </p:txBody>
      </p:sp>
    </p:spTree>
    <p:extLst>
      <p:ext uri="{BB962C8B-B14F-4D97-AF65-F5344CB8AC3E}">
        <p14:creationId xmlns:p14="http://schemas.microsoft.com/office/powerpoint/2010/main" val="375531240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2A7344-EDD5-4A61-99EF-6B954AF4C0E8}" type="datetimeFigureOut">
              <a:rPr lang="en-US" smtClean="0"/>
              <a:t>9/9/2016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0BDB1-7DD6-4FBD-AFFF-8D770D80BF5F}" type="slidenum">
              <a:rPr lang="en-US" smtClean="0"/>
              <a:t>‹#›</a:t>
            </a:fld>
            <a:endParaRPr lang="en-US"/>
          </a:p>
        </p:txBody>
      </p:sp>
    </p:spTree>
    <p:extLst>
      <p:ext uri="{BB962C8B-B14F-4D97-AF65-F5344CB8AC3E}">
        <p14:creationId xmlns:p14="http://schemas.microsoft.com/office/powerpoint/2010/main" val="4155100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2A7344-EDD5-4A61-99EF-6B954AF4C0E8}" type="datetimeFigureOut">
              <a:rPr lang="en-US" smtClean="0"/>
              <a:t>9/9/2016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0BDB1-7DD6-4FBD-AFFF-8D770D80BF5F}" type="slidenum">
              <a:rPr lang="en-US" smtClean="0"/>
              <a:t>‹#›</a:t>
            </a:fld>
            <a:endParaRPr lang="en-US"/>
          </a:p>
        </p:txBody>
      </p:sp>
    </p:spTree>
    <p:extLst>
      <p:ext uri="{BB962C8B-B14F-4D97-AF65-F5344CB8AC3E}">
        <p14:creationId xmlns:p14="http://schemas.microsoft.com/office/powerpoint/2010/main" val="2161410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2A7344-EDD5-4A61-99EF-6B954AF4C0E8}" type="datetimeFigureOut">
              <a:rPr lang="en-US" smtClean="0"/>
              <a:t>9/9/2016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0BDB1-7DD6-4FBD-AFFF-8D770D80BF5F}" type="slidenum">
              <a:rPr lang="en-US" smtClean="0"/>
              <a:t>‹#›</a:t>
            </a:fld>
            <a:endParaRPr lang="en-US"/>
          </a:p>
        </p:txBody>
      </p:sp>
    </p:spTree>
    <p:extLst>
      <p:ext uri="{BB962C8B-B14F-4D97-AF65-F5344CB8AC3E}">
        <p14:creationId xmlns:p14="http://schemas.microsoft.com/office/powerpoint/2010/main" val="96586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2A7344-EDD5-4A61-99EF-6B954AF4C0E8}" type="datetimeFigureOut">
              <a:rPr lang="en-US" smtClean="0"/>
              <a:t>9/9/2016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0BDB1-7DD6-4FBD-AFFF-8D770D80BF5F}" type="slidenum">
              <a:rPr lang="en-US" smtClean="0"/>
              <a:t>‹#›</a:t>
            </a:fld>
            <a:endParaRPr lang="en-US"/>
          </a:p>
        </p:txBody>
      </p:sp>
    </p:spTree>
    <p:extLst>
      <p:ext uri="{BB962C8B-B14F-4D97-AF65-F5344CB8AC3E}">
        <p14:creationId xmlns:p14="http://schemas.microsoft.com/office/powerpoint/2010/main" val="1463577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2A7344-EDD5-4A61-99EF-6B954AF4C0E8}" type="datetimeFigureOut">
              <a:rPr lang="en-US" smtClean="0"/>
              <a:t>9/9/2016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0BDB1-7DD6-4FBD-AFFF-8D770D80BF5F}" type="slidenum">
              <a:rPr lang="en-US" smtClean="0"/>
              <a:t>‹#›</a:t>
            </a:fld>
            <a:endParaRPr lang="en-US"/>
          </a:p>
        </p:txBody>
      </p:sp>
    </p:spTree>
    <p:extLst>
      <p:ext uri="{BB962C8B-B14F-4D97-AF65-F5344CB8AC3E}">
        <p14:creationId xmlns:p14="http://schemas.microsoft.com/office/powerpoint/2010/main" val="967236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2A7344-EDD5-4A61-99EF-6B954AF4C0E8}" type="datetimeFigureOut">
              <a:rPr lang="en-US" smtClean="0"/>
              <a:t>9/9/2016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20BDB1-7DD6-4FBD-AFFF-8D770D80BF5F}" type="slidenum">
              <a:rPr lang="en-US" smtClean="0"/>
              <a:t>‹#›</a:t>
            </a:fld>
            <a:endParaRPr lang="en-US"/>
          </a:p>
        </p:txBody>
      </p:sp>
    </p:spTree>
    <p:extLst>
      <p:ext uri="{BB962C8B-B14F-4D97-AF65-F5344CB8AC3E}">
        <p14:creationId xmlns:p14="http://schemas.microsoft.com/office/powerpoint/2010/main" val="4017491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2A7344-EDD5-4A61-99EF-6B954AF4C0E8}" type="datetimeFigureOut">
              <a:rPr lang="en-US" smtClean="0"/>
              <a:t>9/9/2016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20BDB1-7DD6-4FBD-AFFF-8D770D80BF5F}" type="slidenum">
              <a:rPr lang="en-US" smtClean="0"/>
              <a:t>‹#›</a:t>
            </a:fld>
            <a:endParaRPr lang="en-US"/>
          </a:p>
        </p:txBody>
      </p:sp>
    </p:spTree>
    <p:extLst>
      <p:ext uri="{BB962C8B-B14F-4D97-AF65-F5344CB8AC3E}">
        <p14:creationId xmlns:p14="http://schemas.microsoft.com/office/powerpoint/2010/main" val="40416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22A7344-EDD5-4A61-99EF-6B954AF4C0E8}" type="datetimeFigureOut">
              <a:rPr lang="en-US" smtClean="0"/>
              <a:t>9/9/2016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20BDB1-7DD6-4FBD-AFFF-8D770D80BF5F}" type="slidenum">
              <a:rPr lang="en-US" smtClean="0"/>
              <a:t>‹#›</a:t>
            </a:fld>
            <a:endParaRPr lang="en-US"/>
          </a:p>
        </p:txBody>
      </p:sp>
    </p:spTree>
    <p:extLst>
      <p:ext uri="{BB962C8B-B14F-4D97-AF65-F5344CB8AC3E}">
        <p14:creationId xmlns:p14="http://schemas.microsoft.com/office/powerpoint/2010/main" val="4169012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2A7344-EDD5-4A61-99EF-6B954AF4C0E8}" type="datetimeFigureOut">
              <a:rPr lang="en-US" smtClean="0"/>
              <a:t>9/9/2016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20BDB1-7DD6-4FBD-AFFF-8D770D80BF5F}" type="slidenum">
              <a:rPr lang="en-US" smtClean="0"/>
              <a:t>‹#›</a:t>
            </a:fld>
            <a:endParaRPr lang="en-US"/>
          </a:p>
        </p:txBody>
      </p:sp>
    </p:spTree>
    <p:extLst>
      <p:ext uri="{BB962C8B-B14F-4D97-AF65-F5344CB8AC3E}">
        <p14:creationId xmlns:p14="http://schemas.microsoft.com/office/powerpoint/2010/main" val="793709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2A7344-EDD5-4A61-99EF-6B954AF4C0E8}" type="datetimeFigureOut">
              <a:rPr lang="en-US" smtClean="0"/>
              <a:t>9/9/2016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20BDB1-7DD6-4FBD-AFFF-8D770D80BF5F}" type="slidenum">
              <a:rPr lang="en-US" smtClean="0"/>
              <a:t>‹#›</a:t>
            </a:fld>
            <a:endParaRPr lang="en-US"/>
          </a:p>
        </p:txBody>
      </p:sp>
    </p:spTree>
    <p:extLst>
      <p:ext uri="{BB962C8B-B14F-4D97-AF65-F5344CB8AC3E}">
        <p14:creationId xmlns:p14="http://schemas.microsoft.com/office/powerpoint/2010/main" val="893531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2A7344-EDD5-4A61-99EF-6B954AF4C0E8}" type="datetimeFigureOut">
              <a:rPr lang="en-US" smtClean="0"/>
              <a:t>9/9/2016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20BDB1-7DD6-4FBD-AFFF-8D770D80BF5F}" type="slidenum">
              <a:rPr lang="en-US" smtClean="0"/>
              <a:t>‹#›</a:t>
            </a:fld>
            <a:endParaRPr lang="en-US"/>
          </a:p>
        </p:txBody>
      </p:sp>
    </p:spTree>
    <p:extLst>
      <p:ext uri="{BB962C8B-B14F-4D97-AF65-F5344CB8AC3E}">
        <p14:creationId xmlns:p14="http://schemas.microsoft.com/office/powerpoint/2010/main" val="3529119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2A7344-EDD5-4A61-99EF-6B954AF4C0E8}" type="datetimeFigureOut">
              <a:rPr lang="en-US" smtClean="0"/>
              <a:t>9/9/2016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20BDB1-7DD6-4FBD-AFFF-8D770D80BF5F}" type="slidenum">
              <a:rPr lang="en-US" smtClean="0"/>
              <a:t>‹#›</a:t>
            </a:fld>
            <a:endParaRPr lang="en-US"/>
          </a:p>
        </p:txBody>
      </p:sp>
    </p:spTree>
    <p:extLst>
      <p:ext uri="{BB962C8B-B14F-4D97-AF65-F5344CB8AC3E}">
        <p14:creationId xmlns:p14="http://schemas.microsoft.com/office/powerpoint/2010/main" val="345171344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381000"/>
            <a:ext cx="7924800" cy="2431435"/>
          </a:xfrm>
          <a:prstGeom prst="rect">
            <a:avLst/>
          </a:prstGeom>
          <a:noFill/>
        </p:spPr>
        <p:txBody>
          <a:bodyPr wrap="square" rtlCol="0">
            <a:spAutoFit/>
          </a:bodyPr>
          <a:lstStyle/>
          <a:p>
            <a:pPr algn="ctr"/>
            <a:r>
              <a:rPr lang="en-US" sz="3200" dirty="0" smtClean="0"/>
              <a:t>PowerPoint slides to accompany the activity – </a:t>
            </a:r>
          </a:p>
          <a:p>
            <a:pPr algn="ctr"/>
            <a:r>
              <a:rPr lang="en-US" sz="3200" dirty="0" smtClean="0">
                <a:solidFill>
                  <a:srgbClr val="FFFF00"/>
                </a:solidFill>
              </a:rPr>
              <a:t>Ride the Rock Cycle: Will you become a mine?</a:t>
            </a:r>
          </a:p>
          <a:p>
            <a:pPr algn="ctr"/>
            <a:endParaRPr lang="en-US" sz="3200" dirty="0" smtClean="0">
              <a:solidFill>
                <a:srgbClr val="FFFF00"/>
              </a:solidFill>
            </a:endParaRPr>
          </a:p>
          <a:p>
            <a:pPr algn="ctr"/>
            <a:r>
              <a:rPr lang="en-US" sz="2400" dirty="0" smtClean="0"/>
              <a:t>with student handout</a:t>
            </a:r>
            <a:endParaRPr lang="en-US" sz="2400" dirty="0"/>
          </a:p>
          <a:p>
            <a:pPr algn="ctr"/>
            <a:r>
              <a:rPr lang="en-US" sz="3200" dirty="0" smtClean="0">
                <a:solidFill>
                  <a:srgbClr val="FFFF00"/>
                </a:solidFill>
              </a:rPr>
              <a:t>Rock Cycle and Mineral Deposits</a:t>
            </a:r>
            <a:endParaRPr lang="en-US" sz="3200" dirty="0">
              <a:solidFill>
                <a:srgbClr val="FFFF00"/>
              </a:solidFill>
            </a:endParaRPr>
          </a:p>
        </p:txBody>
      </p:sp>
    </p:spTree>
    <p:extLst>
      <p:ext uri="{BB962C8B-B14F-4D97-AF65-F5344CB8AC3E}">
        <p14:creationId xmlns:p14="http://schemas.microsoft.com/office/powerpoint/2010/main" val="2535996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59" y="19881"/>
            <a:ext cx="9195379" cy="5009319"/>
          </a:xfrm>
          <a:prstGeom prst="rect">
            <a:avLst/>
          </a:prstGeom>
        </p:spPr>
      </p:pic>
      <p:sp>
        <p:nvSpPr>
          <p:cNvPr id="3" name="TextBox 2"/>
          <p:cNvSpPr txBox="1"/>
          <p:nvPr/>
        </p:nvSpPr>
        <p:spPr>
          <a:xfrm>
            <a:off x="76200" y="5032614"/>
            <a:ext cx="8991600" cy="1384995"/>
          </a:xfrm>
          <a:prstGeom prst="rect">
            <a:avLst/>
          </a:prstGeom>
          <a:noFill/>
        </p:spPr>
        <p:txBody>
          <a:bodyPr wrap="square" rtlCol="0">
            <a:spAutoFit/>
          </a:bodyPr>
          <a:lstStyle/>
          <a:p>
            <a:pPr algn="ctr"/>
            <a:r>
              <a:rPr lang="en-US" sz="2800" b="1" dirty="0" smtClean="0">
                <a:solidFill>
                  <a:srgbClr val="FFFF00"/>
                </a:solidFill>
              </a:rPr>
              <a:t>The primary rock types (sedimentary, metamorphic, and both intrusive and extrusive igneous rocks/volcanic rocks) are found at specific locations in plate-tectonic settings.</a:t>
            </a:r>
            <a:endParaRPr lang="en-US" sz="2800" b="1" dirty="0">
              <a:solidFill>
                <a:srgbClr val="FFFF00"/>
              </a:solidFill>
            </a:endParaRPr>
          </a:p>
        </p:txBody>
      </p:sp>
    </p:spTree>
    <p:extLst>
      <p:ext uri="{BB962C8B-B14F-4D97-AF65-F5344CB8AC3E}">
        <p14:creationId xmlns:p14="http://schemas.microsoft.com/office/powerpoint/2010/main" val="248521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658"/>
            <a:ext cx="9136226" cy="4184342"/>
          </a:xfrm>
          <a:prstGeom prst="rect">
            <a:avLst/>
          </a:prstGeom>
        </p:spPr>
      </p:pic>
      <p:sp>
        <p:nvSpPr>
          <p:cNvPr id="3" name="TextBox 2"/>
          <p:cNvSpPr txBox="1"/>
          <p:nvPr/>
        </p:nvSpPr>
        <p:spPr>
          <a:xfrm>
            <a:off x="152400" y="4191000"/>
            <a:ext cx="8915400" cy="1384995"/>
          </a:xfrm>
          <a:prstGeom prst="rect">
            <a:avLst/>
          </a:prstGeom>
          <a:noFill/>
        </p:spPr>
        <p:txBody>
          <a:bodyPr wrap="square" rtlCol="0">
            <a:spAutoFit/>
          </a:bodyPr>
          <a:lstStyle/>
          <a:p>
            <a:pPr algn="ctr"/>
            <a:endParaRPr lang="en-US" sz="2800" b="1" dirty="0">
              <a:solidFill>
                <a:srgbClr val="FFFF00"/>
              </a:solidFill>
            </a:endParaRPr>
          </a:p>
          <a:p>
            <a:pPr algn="ctr"/>
            <a:r>
              <a:rPr lang="en-US" sz="2800" b="1" dirty="0" smtClean="0">
                <a:solidFill>
                  <a:srgbClr val="FFFF00"/>
                </a:solidFill>
              </a:rPr>
              <a:t>Ore deposits also are found </a:t>
            </a:r>
          </a:p>
          <a:p>
            <a:pPr algn="ctr"/>
            <a:r>
              <a:rPr lang="en-US" sz="2800" b="1" dirty="0" smtClean="0">
                <a:solidFill>
                  <a:srgbClr val="FFFF00"/>
                </a:solidFill>
              </a:rPr>
              <a:t>at specific locations in plate-tectonic settings.</a:t>
            </a:r>
          </a:p>
        </p:txBody>
      </p:sp>
    </p:spTree>
    <p:extLst>
      <p:ext uri="{BB962C8B-B14F-4D97-AF65-F5344CB8AC3E}">
        <p14:creationId xmlns:p14="http://schemas.microsoft.com/office/powerpoint/2010/main" val="3375779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0235" y="152400"/>
            <a:ext cx="7924800" cy="6924973"/>
          </a:xfrm>
          <a:prstGeom prst="rect">
            <a:avLst/>
          </a:prstGeom>
          <a:noFill/>
        </p:spPr>
        <p:txBody>
          <a:bodyPr wrap="square" rtlCol="0">
            <a:spAutoFit/>
          </a:bodyPr>
          <a:lstStyle/>
          <a:p>
            <a:r>
              <a:rPr lang="en-US" sz="2400" b="1" dirty="0" smtClean="0"/>
              <a:t>Imagine yourself as an atom in an initial rock.  </a:t>
            </a:r>
            <a:r>
              <a:rPr lang="en-US" sz="2400" b="1" dirty="0"/>
              <a:t> </a:t>
            </a:r>
            <a:endParaRPr lang="en-US" sz="2400" b="1" dirty="0" smtClean="0"/>
          </a:p>
          <a:p>
            <a:endParaRPr lang="en-US" sz="2400" b="1" dirty="0"/>
          </a:p>
          <a:p>
            <a:r>
              <a:rPr lang="en-US" sz="2400" b="1" dirty="0" smtClean="0"/>
              <a:t>Start at either the Sedimentary Rock, Metamorphic Rock, Intrusive Igneous Rock, or Extrusive Igneous/Volcanic Rock station.</a:t>
            </a:r>
          </a:p>
          <a:p>
            <a:endParaRPr lang="en-US" sz="2400" b="1" dirty="0">
              <a:solidFill>
                <a:srgbClr val="FFFF00"/>
              </a:solidFill>
            </a:endParaRPr>
          </a:p>
          <a:p>
            <a:r>
              <a:rPr lang="en-US" sz="2400" b="1" dirty="0" smtClean="0">
                <a:solidFill>
                  <a:srgbClr val="FFFF00"/>
                </a:solidFill>
              </a:rPr>
              <a:t>Roll dice to determine how long you stay in that rock, then roll again to determine where you go next – either stay where you are or move to another station.  Fill out the </a:t>
            </a:r>
            <a:r>
              <a:rPr lang="en-US" sz="2400" b="1" i="1" dirty="0" smtClean="0">
                <a:solidFill>
                  <a:srgbClr val="FFFF00"/>
                </a:solidFill>
              </a:rPr>
              <a:t>Rock-cycle data sheet</a:t>
            </a:r>
            <a:r>
              <a:rPr lang="en-US" sz="2400" b="1" dirty="0" smtClean="0">
                <a:solidFill>
                  <a:srgbClr val="FFFF00"/>
                </a:solidFill>
              </a:rPr>
              <a:t> after each roll of the dice.</a:t>
            </a:r>
          </a:p>
          <a:p>
            <a:endParaRPr lang="en-US" sz="2400" b="1" dirty="0">
              <a:solidFill>
                <a:srgbClr val="FFFF00"/>
              </a:solidFill>
            </a:endParaRPr>
          </a:p>
          <a:p>
            <a:r>
              <a:rPr lang="en-US" sz="2400" b="1" dirty="0" smtClean="0">
                <a:solidFill>
                  <a:srgbClr val="FFFF00"/>
                </a:solidFill>
              </a:rPr>
              <a:t>Continue until you have been in three rocks (moved from the initial rock to a second rock, then to a third rock).</a:t>
            </a:r>
            <a:r>
              <a:rPr lang="en-US" b="1" dirty="0" smtClean="0">
                <a:solidFill>
                  <a:srgbClr val="FFFF00"/>
                </a:solidFill>
              </a:rPr>
              <a:t>  </a:t>
            </a:r>
            <a:r>
              <a:rPr lang="en-US" sz="2400" b="1" dirty="0" smtClean="0">
                <a:solidFill>
                  <a:srgbClr val="FFFF00"/>
                </a:solidFill>
              </a:rPr>
              <a:t>Fill out the </a:t>
            </a:r>
            <a:r>
              <a:rPr lang="en-US" sz="2400" b="1" i="1" dirty="0" smtClean="0">
                <a:solidFill>
                  <a:srgbClr val="FFFF00"/>
                </a:solidFill>
              </a:rPr>
              <a:t>Rock-cycle data sheet </a:t>
            </a:r>
            <a:r>
              <a:rPr lang="en-US" sz="2400" b="1" dirty="0" smtClean="0">
                <a:solidFill>
                  <a:srgbClr val="FFFF00"/>
                </a:solidFill>
              </a:rPr>
              <a:t>after each roll of the dice.</a:t>
            </a:r>
          </a:p>
          <a:p>
            <a:endParaRPr lang="en-US" sz="2400" b="1" dirty="0">
              <a:solidFill>
                <a:srgbClr val="FFFF00"/>
              </a:solidFill>
            </a:endParaRPr>
          </a:p>
          <a:p>
            <a:r>
              <a:rPr lang="en-US" sz="2400" b="1" dirty="0" smtClean="0">
                <a:solidFill>
                  <a:srgbClr val="FFFF00"/>
                </a:solidFill>
              </a:rPr>
              <a:t>After you have rolled the dice to determine you long you were in the third rock, fill out the </a:t>
            </a:r>
            <a:r>
              <a:rPr lang="en-US" sz="2400" b="1" i="1" dirty="0" smtClean="0">
                <a:solidFill>
                  <a:srgbClr val="FFFF00"/>
                </a:solidFill>
              </a:rPr>
              <a:t>Geologic history sheet</a:t>
            </a:r>
            <a:r>
              <a:rPr lang="en-US" sz="2400" b="1" dirty="0" smtClean="0">
                <a:solidFill>
                  <a:srgbClr val="FFFF00"/>
                </a:solidFill>
              </a:rPr>
              <a:t>.</a:t>
            </a:r>
          </a:p>
          <a:p>
            <a:endParaRPr lang="en-US" dirty="0">
              <a:solidFill>
                <a:srgbClr val="FFFF00"/>
              </a:solidFill>
            </a:endParaRPr>
          </a:p>
          <a:p>
            <a:r>
              <a:rPr lang="en-US" dirty="0" smtClean="0"/>
              <a:t>  </a:t>
            </a:r>
            <a:endParaRPr lang="en-US" dirty="0"/>
          </a:p>
        </p:txBody>
      </p:sp>
    </p:spTree>
    <p:extLst>
      <p:ext uri="{BB962C8B-B14F-4D97-AF65-F5344CB8AC3E}">
        <p14:creationId xmlns:p14="http://schemas.microsoft.com/office/powerpoint/2010/main" val="4181264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0235" y="152400"/>
            <a:ext cx="7924800" cy="2862322"/>
          </a:xfrm>
          <a:prstGeom prst="rect">
            <a:avLst/>
          </a:prstGeom>
          <a:noFill/>
        </p:spPr>
        <p:txBody>
          <a:bodyPr wrap="square" rtlCol="0">
            <a:spAutoFit/>
          </a:bodyPr>
          <a:lstStyle/>
          <a:p>
            <a:endParaRPr lang="en-US" sz="2400" b="1" dirty="0" smtClean="0">
              <a:solidFill>
                <a:srgbClr val="FFFF00"/>
              </a:solidFill>
            </a:endParaRPr>
          </a:p>
          <a:p>
            <a:r>
              <a:rPr lang="en-US" sz="2400" b="1" dirty="0" smtClean="0">
                <a:solidFill>
                  <a:srgbClr val="FFFF00"/>
                </a:solidFill>
              </a:rPr>
              <a:t>After you have rolled the dice to determine you long you were in the third rock, fill out the </a:t>
            </a:r>
            <a:r>
              <a:rPr lang="en-US" sz="2400" b="1" i="1" dirty="0" smtClean="0">
                <a:solidFill>
                  <a:srgbClr val="FFFF00"/>
                </a:solidFill>
              </a:rPr>
              <a:t>Geologic history sheet</a:t>
            </a:r>
            <a:r>
              <a:rPr lang="en-US" sz="2400" b="1" dirty="0" smtClean="0">
                <a:solidFill>
                  <a:srgbClr val="FFFF00"/>
                </a:solidFill>
              </a:rPr>
              <a:t>.</a:t>
            </a:r>
          </a:p>
          <a:p>
            <a:endParaRPr lang="en-US" sz="2400" b="1" dirty="0">
              <a:solidFill>
                <a:srgbClr val="FFFF00"/>
              </a:solidFill>
            </a:endParaRPr>
          </a:p>
          <a:p>
            <a:r>
              <a:rPr lang="en-US" sz="2400" b="1" dirty="0" smtClean="0">
                <a:solidFill>
                  <a:srgbClr val="FFFF00"/>
                </a:solidFill>
              </a:rPr>
              <a:t>Answer the questions in the </a:t>
            </a:r>
            <a:r>
              <a:rPr lang="en-US" sz="2400" b="1" i="1" dirty="0" smtClean="0">
                <a:solidFill>
                  <a:srgbClr val="FFFF00"/>
                </a:solidFill>
              </a:rPr>
              <a:t>Interpretations</a:t>
            </a:r>
            <a:r>
              <a:rPr lang="en-US" sz="2400" b="1" dirty="0" smtClean="0">
                <a:solidFill>
                  <a:srgbClr val="FFFF00"/>
                </a:solidFill>
              </a:rPr>
              <a:t> section of the worksheet.</a:t>
            </a:r>
          </a:p>
          <a:p>
            <a:endParaRPr lang="en-US" dirty="0">
              <a:solidFill>
                <a:srgbClr val="FFFF00"/>
              </a:solidFill>
            </a:endParaRPr>
          </a:p>
          <a:p>
            <a:r>
              <a:rPr lang="en-US" dirty="0" smtClean="0"/>
              <a:t>  </a:t>
            </a:r>
            <a:endParaRPr lang="en-US" dirty="0"/>
          </a:p>
        </p:txBody>
      </p:sp>
    </p:spTree>
    <p:extLst>
      <p:ext uri="{BB962C8B-B14F-4D97-AF65-F5344CB8AC3E}">
        <p14:creationId xmlns:p14="http://schemas.microsoft.com/office/powerpoint/2010/main" val="2989684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979" y="64904"/>
            <a:ext cx="8529221" cy="6640696"/>
          </a:xfrm>
          <a:prstGeom prst="rect">
            <a:avLst/>
          </a:prstGeom>
        </p:spPr>
      </p:pic>
    </p:spTree>
    <p:extLst>
      <p:ext uri="{BB962C8B-B14F-4D97-AF65-F5344CB8AC3E}">
        <p14:creationId xmlns:p14="http://schemas.microsoft.com/office/powerpoint/2010/main" val="274241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3245" y="117693"/>
            <a:ext cx="8153400" cy="6463308"/>
          </a:xfrm>
          <a:prstGeom prst="rect">
            <a:avLst/>
          </a:prstGeom>
          <a:noFill/>
        </p:spPr>
        <p:txBody>
          <a:bodyPr wrap="square" rtlCol="0">
            <a:spAutoFit/>
          </a:bodyPr>
          <a:lstStyle/>
          <a:p>
            <a:r>
              <a:rPr lang="en-US" b="1" dirty="0">
                <a:solidFill>
                  <a:srgbClr val="FFFF00"/>
                </a:solidFill>
              </a:rPr>
              <a:t>Next Generation Science </a:t>
            </a:r>
            <a:r>
              <a:rPr lang="en-US" b="1" dirty="0" smtClean="0">
                <a:solidFill>
                  <a:srgbClr val="FFFF00"/>
                </a:solidFill>
              </a:rPr>
              <a:t>Standards</a:t>
            </a:r>
            <a:r>
              <a:rPr lang="en-US" dirty="0" smtClean="0"/>
              <a:t>.                The </a:t>
            </a:r>
            <a:r>
              <a:rPr lang="en-US" dirty="0"/>
              <a:t>most applicable standards </a:t>
            </a:r>
            <a:r>
              <a:rPr lang="en-US" dirty="0" smtClean="0"/>
              <a:t>are:</a:t>
            </a:r>
          </a:p>
          <a:p>
            <a:endParaRPr lang="en-US" dirty="0"/>
          </a:p>
          <a:p>
            <a:pPr lvl="0"/>
            <a:r>
              <a:rPr lang="en-US" dirty="0"/>
              <a:t>High School - History of Earth HS-ESS2-1. </a:t>
            </a:r>
            <a:r>
              <a:rPr lang="en-US" dirty="0">
                <a:solidFill>
                  <a:srgbClr val="FFFF00"/>
                </a:solidFill>
              </a:rPr>
              <a:t>Students who demonstrate understanding can develop a model to illustrate how Earth’s internal and surface processes operate at different spatial and temporal scales to form continental and ocean-floor features.</a:t>
            </a:r>
          </a:p>
          <a:p>
            <a:pPr lvl="0"/>
            <a:endParaRPr lang="en-US" dirty="0" smtClean="0"/>
          </a:p>
          <a:p>
            <a:pPr lvl="0"/>
            <a:r>
              <a:rPr lang="en-US" dirty="0" smtClean="0"/>
              <a:t>High </a:t>
            </a:r>
            <a:r>
              <a:rPr lang="en-US" dirty="0"/>
              <a:t>School – Science and Engineering Practices – Analyzing and Interpreting Data.  </a:t>
            </a:r>
            <a:r>
              <a:rPr lang="en-US" dirty="0">
                <a:solidFill>
                  <a:srgbClr val="FFFF00"/>
                </a:solidFill>
              </a:rPr>
              <a:t>Apply concepts of statistics and probability to scientific and engineering questions and problems, using digital tools when feasible.</a:t>
            </a:r>
          </a:p>
          <a:p>
            <a:pPr lvl="0"/>
            <a:endParaRPr lang="en-US" dirty="0" smtClean="0"/>
          </a:p>
          <a:p>
            <a:pPr lvl="0"/>
            <a:r>
              <a:rPr lang="en-US" dirty="0" smtClean="0"/>
              <a:t>Middle </a:t>
            </a:r>
            <a:r>
              <a:rPr lang="en-US" dirty="0"/>
              <a:t>School – Earth’s Systems MS-ESS3-1. </a:t>
            </a:r>
            <a:r>
              <a:rPr lang="en-US" dirty="0">
                <a:solidFill>
                  <a:srgbClr val="FFFF00"/>
                </a:solidFill>
              </a:rPr>
              <a:t>Students who demonstrate understanding can construct a scientific explanation based on evidence for how the uneven distribution of Earth’s mineral, energy, and groundwater resources are the result of past and current geoscience processes.</a:t>
            </a:r>
          </a:p>
          <a:p>
            <a:pPr lvl="0"/>
            <a:endParaRPr lang="en-US" dirty="0" smtClean="0"/>
          </a:p>
          <a:p>
            <a:pPr lvl="0"/>
            <a:r>
              <a:rPr lang="en-US" dirty="0" smtClean="0"/>
              <a:t>Middle </a:t>
            </a:r>
            <a:r>
              <a:rPr lang="en-US" dirty="0"/>
              <a:t>School – Earth’s Systems MS-ESS2-1. </a:t>
            </a:r>
            <a:r>
              <a:rPr lang="en-US" dirty="0">
                <a:solidFill>
                  <a:srgbClr val="FFFF00"/>
                </a:solidFill>
              </a:rPr>
              <a:t>Students who demonstrate understanding can develop a model to describe the cycling of Earth’s materials and the flow of energy that drives this process.</a:t>
            </a:r>
          </a:p>
          <a:p>
            <a:pPr lvl="0"/>
            <a:endParaRPr lang="en-US" dirty="0" smtClean="0"/>
          </a:p>
          <a:p>
            <a:pPr lvl="0"/>
            <a:r>
              <a:rPr lang="en-US" dirty="0" smtClean="0"/>
              <a:t>Disciplinary </a:t>
            </a:r>
            <a:r>
              <a:rPr lang="en-US" dirty="0"/>
              <a:t>Core Ideas ESS2.A (</a:t>
            </a:r>
            <a:r>
              <a:rPr lang="en-US" dirty="0">
                <a:solidFill>
                  <a:srgbClr val="FFFF00"/>
                </a:solidFill>
              </a:rPr>
              <a:t>Earth Materials and Systems</a:t>
            </a:r>
            <a:r>
              <a:rPr lang="en-US" dirty="0"/>
              <a:t>), ESS2.B (</a:t>
            </a:r>
            <a:r>
              <a:rPr lang="en-US" dirty="0">
                <a:solidFill>
                  <a:srgbClr val="FFFF00"/>
                </a:solidFill>
              </a:rPr>
              <a:t>Plate Tectonics and Large-Scale Interactions</a:t>
            </a:r>
            <a:r>
              <a:rPr lang="en-US" dirty="0"/>
              <a:t>), ESS2.C (</a:t>
            </a:r>
            <a:r>
              <a:rPr lang="en-US" dirty="0">
                <a:solidFill>
                  <a:srgbClr val="FFFF00"/>
                </a:solidFill>
              </a:rPr>
              <a:t>The Roles of Water in Earth’s Surface Processes</a:t>
            </a:r>
            <a:r>
              <a:rPr lang="en-US" dirty="0"/>
              <a:t>), ESS3.A (</a:t>
            </a:r>
            <a:r>
              <a:rPr lang="en-US" dirty="0">
                <a:solidFill>
                  <a:srgbClr val="FFFF00"/>
                </a:solidFill>
              </a:rPr>
              <a:t>Natural Resources</a:t>
            </a:r>
            <a:r>
              <a:rPr lang="en-US" dirty="0"/>
              <a:t>).</a:t>
            </a:r>
          </a:p>
          <a:p>
            <a:endParaRPr lang="en-US" dirty="0"/>
          </a:p>
        </p:txBody>
      </p:sp>
    </p:spTree>
    <p:extLst>
      <p:ext uri="{BB962C8B-B14F-4D97-AF65-F5344CB8AC3E}">
        <p14:creationId xmlns:p14="http://schemas.microsoft.com/office/powerpoint/2010/main" val="179787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533400"/>
            <a:ext cx="8229600" cy="4955203"/>
          </a:xfrm>
          <a:prstGeom prst="rect">
            <a:avLst/>
          </a:prstGeom>
          <a:noFill/>
        </p:spPr>
        <p:txBody>
          <a:bodyPr wrap="square" rtlCol="0">
            <a:spAutoFit/>
          </a:bodyPr>
          <a:lstStyle/>
          <a:p>
            <a:pPr algn="ctr"/>
            <a:r>
              <a:rPr lang="en-US" sz="3200" b="1" dirty="0"/>
              <a:t>Ride the Rock Cycle</a:t>
            </a:r>
          </a:p>
          <a:p>
            <a:pPr algn="ctr"/>
            <a:r>
              <a:rPr lang="en-US" sz="3200" b="1" dirty="0"/>
              <a:t>Grades 6-12</a:t>
            </a:r>
          </a:p>
          <a:p>
            <a:endParaRPr lang="en-US" dirty="0" smtClean="0"/>
          </a:p>
          <a:p>
            <a:r>
              <a:rPr lang="en-US" sz="2400" b="1" dirty="0" smtClean="0">
                <a:solidFill>
                  <a:srgbClr val="FFFF00"/>
                </a:solidFill>
              </a:rPr>
              <a:t>This </a:t>
            </a:r>
            <a:r>
              <a:rPr lang="en-US" sz="2400" b="1" dirty="0">
                <a:solidFill>
                  <a:srgbClr val="FFFF00"/>
                </a:solidFill>
              </a:rPr>
              <a:t>classroom activity is a dice game that helps students understand how rocks change with geologic time and how economic concentrations of minerals and rocks (ores) are related to common rocks.  Teams of students follow an atom in an initial rock through its history.  They collect and interpret numerical data.  They learn that the path the atom takes may be complicated and that ore deposits are rare.  Although the only math skill that is required is addition, advanced students learn to use probabilities to solve problems.</a:t>
            </a:r>
          </a:p>
          <a:p>
            <a:endParaRPr lang="en-US" dirty="0"/>
          </a:p>
        </p:txBody>
      </p:sp>
    </p:spTree>
    <p:extLst>
      <p:ext uri="{BB962C8B-B14F-4D97-AF65-F5344CB8AC3E}">
        <p14:creationId xmlns:p14="http://schemas.microsoft.com/office/powerpoint/2010/main" val="2352371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457200"/>
            <a:ext cx="7924800" cy="5078313"/>
          </a:xfrm>
          <a:prstGeom prst="rect">
            <a:avLst/>
          </a:prstGeom>
          <a:noFill/>
        </p:spPr>
        <p:txBody>
          <a:bodyPr wrap="square" rtlCol="0">
            <a:spAutoFit/>
          </a:bodyPr>
          <a:lstStyle/>
          <a:p>
            <a:r>
              <a:rPr lang="en-US" sz="2400" b="1" dirty="0" smtClean="0"/>
              <a:t>The purposes of this activity (game) are to:</a:t>
            </a:r>
          </a:p>
          <a:p>
            <a:endParaRPr lang="en-US" sz="2400" b="1" dirty="0" smtClean="0"/>
          </a:p>
          <a:p>
            <a:r>
              <a:rPr lang="en-US" sz="2400" b="1" dirty="0" smtClean="0">
                <a:solidFill>
                  <a:srgbClr val="FFFF00"/>
                </a:solidFill>
              </a:rPr>
              <a:t>1. understand and visualize how rocks and minerals change, </a:t>
            </a:r>
          </a:p>
          <a:p>
            <a:r>
              <a:rPr lang="en-US" sz="2400" b="1" dirty="0">
                <a:solidFill>
                  <a:srgbClr val="FFFF00"/>
                </a:solidFill>
              </a:rPr>
              <a:t>	</a:t>
            </a:r>
            <a:r>
              <a:rPr lang="en-US" sz="2400" b="1" dirty="0" smtClean="0">
                <a:solidFill>
                  <a:srgbClr val="FFFF00"/>
                </a:solidFill>
              </a:rPr>
              <a:t>and that the rock cycle is complex;</a:t>
            </a:r>
          </a:p>
          <a:p>
            <a:endParaRPr lang="en-US" sz="2400" b="1" dirty="0" smtClean="0">
              <a:solidFill>
                <a:srgbClr val="FFFF00"/>
              </a:solidFill>
            </a:endParaRPr>
          </a:p>
          <a:p>
            <a:r>
              <a:rPr lang="en-US" sz="2400" b="1" dirty="0" smtClean="0">
                <a:solidFill>
                  <a:srgbClr val="FFFF00"/>
                </a:solidFill>
              </a:rPr>
              <a:t>2. appreciate that plate tectonics explains many details of </a:t>
            </a:r>
          </a:p>
          <a:p>
            <a:r>
              <a:rPr lang="en-US" sz="2400" b="1" dirty="0" smtClean="0">
                <a:solidFill>
                  <a:srgbClr val="FFFF00"/>
                </a:solidFill>
              </a:rPr>
              <a:t>	the rock cycle;  </a:t>
            </a:r>
          </a:p>
          <a:p>
            <a:endParaRPr lang="en-US" sz="2400" b="1" dirty="0">
              <a:solidFill>
                <a:srgbClr val="FFFF00"/>
              </a:solidFill>
            </a:endParaRPr>
          </a:p>
          <a:p>
            <a:r>
              <a:rPr lang="en-US" sz="2400" b="1" dirty="0" smtClean="0">
                <a:solidFill>
                  <a:srgbClr val="FFFF00"/>
                </a:solidFill>
              </a:rPr>
              <a:t>3. gain insight into how rare the process of forming deposits 	of economically valuable rocks and minerals can be.</a:t>
            </a:r>
          </a:p>
          <a:p>
            <a:endParaRPr lang="en-US" sz="2400" b="1" dirty="0">
              <a:solidFill>
                <a:srgbClr val="FFFF00"/>
              </a:solidFill>
            </a:endParaRPr>
          </a:p>
          <a:p>
            <a:r>
              <a:rPr lang="en-US" sz="2400" b="1" dirty="0" smtClean="0">
                <a:solidFill>
                  <a:srgbClr val="FFFF00"/>
                </a:solidFill>
              </a:rPr>
              <a:t>4. learn a bit about probability and statistics.</a:t>
            </a:r>
          </a:p>
          <a:p>
            <a:endParaRPr lang="en-US" dirty="0">
              <a:solidFill>
                <a:srgbClr val="FFFF00"/>
              </a:solidFill>
            </a:endParaRPr>
          </a:p>
          <a:p>
            <a:r>
              <a:rPr lang="en-US" dirty="0" smtClean="0"/>
              <a:t>  </a:t>
            </a:r>
            <a:endParaRPr lang="en-US" dirty="0"/>
          </a:p>
        </p:txBody>
      </p:sp>
    </p:spTree>
    <p:extLst>
      <p:ext uri="{BB962C8B-B14F-4D97-AF65-F5344CB8AC3E}">
        <p14:creationId xmlns:p14="http://schemas.microsoft.com/office/powerpoint/2010/main" val="3845479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979" y="64904"/>
            <a:ext cx="8529221" cy="6640696"/>
          </a:xfrm>
          <a:prstGeom prst="rect">
            <a:avLst/>
          </a:prstGeom>
        </p:spPr>
      </p:pic>
    </p:spTree>
    <p:extLst>
      <p:ext uri="{BB962C8B-B14F-4D97-AF65-F5344CB8AC3E}">
        <p14:creationId xmlns:p14="http://schemas.microsoft.com/office/powerpoint/2010/main" val="1616293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516384"/>
            <a:ext cx="8305800" cy="4401205"/>
          </a:xfrm>
          <a:prstGeom prst="rect">
            <a:avLst/>
          </a:prstGeom>
          <a:noFill/>
        </p:spPr>
        <p:txBody>
          <a:bodyPr wrap="square" rtlCol="0">
            <a:spAutoFit/>
          </a:bodyPr>
          <a:lstStyle/>
          <a:p>
            <a:pPr algn="ctr"/>
            <a:r>
              <a:rPr lang="en-US" sz="4000" b="1" dirty="0" smtClean="0">
                <a:solidFill>
                  <a:srgbClr val="FF0000"/>
                </a:solidFill>
              </a:rPr>
              <a:t>Rocks are in red.</a:t>
            </a:r>
          </a:p>
          <a:p>
            <a:pPr algn="ctr"/>
            <a:endParaRPr lang="en-US" sz="4000" b="1" dirty="0"/>
          </a:p>
          <a:p>
            <a:pPr algn="ctr"/>
            <a:r>
              <a:rPr lang="en-US" sz="4000" b="1" dirty="0" smtClean="0">
                <a:solidFill>
                  <a:srgbClr val="00B050"/>
                </a:solidFill>
              </a:rPr>
              <a:t>Locations are in green.</a:t>
            </a:r>
          </a:p>
          <a:p>
            <a:pPr algn="ctr"/>
            <a:endParaRPr lang="en-US" sz="4000" b="1" dirty="0"/>
          </a:p>
          <a:p>
            <a:pPr algn="ctr"/>
            <a:r>
              <a:rPr lang="en-US" sz="4000" b="1" dirty="0" smtClean="0">
                <a:solidFill>
                  <a:srgbClr val="7030A0"/>
                </a:solidFill>
              </a:rPr>
              <a:t>Constituents are in purple.</a:t>
            </a:r>
          </a:p>
          <a:p>
            <a:pPr algn="ctr"/>
            <a:endParaRPr lang="en-US" sz="4000" b="1" dirty="0"/>
          </a:p>
          <a:p>
            <a:pPr algn="ctr"/>
            <a:r>
              <a:rPr lang="en-US" sz="4000" b="1" dirty="0" smtClean="0">
                <a:solidFill>
                  <a:srgbClr val="0070C0"/>
                </a:solidFill>
              </a:rPr>
              <a:t>Processes are in blue.</a:t>
            </a:r>
            <a:endParaRPr lang="en-US" sz="4000" b="1" dirty="0">
              <a:solidFill>
                <a:srgbClr val="0070C0"/>
              </a:solidFill>
            </a:endParaRPr>
          </a:p>
        </p:txBody>
      </p:sp>
    </p:spTree>
    <p:extLst>
      <p:ext uri="{BB962C8B-B14F-4D97-AF65-F5344CB8AC3E}">
        <p14:creationId xmlns:p14="http://schemas.microsoft.com/office/powerpoint/2010/main" val="651567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838200" y="3408680"/>
            <a:ext cx="1857375" cy="18573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 name="Oval 3"/>
          <p:cNvSpPr/>
          <p:nvPr/>
        </p:nvSpPr>
        <p:spPr>
          <a:xfrm>
            <a:off x="3981450" y="3219450"/>
            <a:ext cx="1857375" cy="18573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 name="Oval 4"/>
          <p:cNvSpPr/>
          <p:nvPr/>
        </p:nvSpPr>
        <p:spPr>
          <a:xfrm>
            <a:off x="7429501" y="5467351"/>
            <a:ext cx="1638299" cy="116617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Rectangle 5"/>
          <p:cNvSpPr/>
          <p:nvPr/>
        </p:nvSpPr>
        <p:spPr>
          <a:xfrm>
            <a:off x="5086350" y="1066800"/>
            <a:ext cx="1638300" cy="8001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Rectangle 6"/>
          <p:cNvSpPr/>
          <p:nvPr/>
        </p:nvSpPr>
        <p:spPr>
          <a:xfrm>
            <a:off x="7505700" y="1057275"/>
            <a:ext cx="1485900" cy="105727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Text Box 542"/>
          <p:cNvSpPr txBox="1">
            <a:spLocks noChangeArrowheads="1"/>
          </p:cNvSpPr>
          <p:nvPr/>
        </p:nvSpPr>
        <p:spPr bwMode="auto">
          <a:xfrm>
            <a:off x="4953559" y="6338533"/>
            <a:ext cx="1285875"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rgbClr val="0070C0"/>
                </a:solidFill>
                <a:effectLst/>
                <a:latin typeface="Arial" pitchFamily="34" charset="0"/>
                <a:ea typeface="Calibri" pitchFamily="34" charset="0"/>
                <a:cs typeface="Times New Roman" pitchFamily="18" charset="0"/>
              </a:rPr>
              <a:t>Melting</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Text Box 557"/>
          <p:cNvSpPr txBox="1">
            <a:spLocks noChangeArrowheads="1"/>
          </p:cNvSpPr>
          <p:nvPr/>
        </p:nvSpPr>
        <p:spPr bwMode="auto">
          <a:xfrm>
            <a:off x="3611655" y="6223952"/>
            <a:ext cx="1323975"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rgbClr val="7030A0"/>
                </a:solidFill>
                <a:effectLst/>
                <a:latin typeface="Arial" pitchFamily="34" charset="0"/>
                <a:ea typeface="Calibri" pitchFamily="34" charset="0"/>
                <a:cs typeface="Times New Roman" pitchFamily="18" charset="0"/>
              </a:rPr>
              <a:t>Magma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Rectangle 9"/>
          <p:cNvSpPr/>
          <p:nvPr/>
        </p:nvSpPr>
        <p:spPr>
          <a:xfrm>
            <a:off x="1090612" y="1048871"/>
            <a:ext cx="2638425" cy="790575"/>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Text Box 558"/>
          <p:cNvSpPr txBox="1">
            <a:spLocks noChangeArrowheads="1"/>
          </p:cNvSpPr>
          <p:nvPr/>
        </p:nvSpPr>
        <p:spPr bwMode="auto">
          <a:xfrm>
            <a:off x="2024062" y="5370699"/>
            <a:ext cx="18383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0070C0"/>
                </a:solidFill>
                <a:effectLst/>
                <a:latin typeface="Arial" pitchFamily="34" charset="0"/>
                <a:ea typeface="Calibri" pitchFamily="34" charset="0"/>
                <a:cs typeface="Times New Roman" pitchFamily="18" charset="0"/>
              </a:rPr>
              <a:t>Cooling and Crystallizing</a:t>
            </a:r>
            <a:endParaRPr kumimoji="0" lang="en-US" alt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Text Box 510"/>
          <p:cNvSpPr txBox="1">
            <a:spLocks noChangeArrowheads="1"/>
          </p:cNvSpPr>
          <p:nvPr/>
        </p:nvSpPr>
        <p:spPr bwMode="auto">
          <a:xfrm>
            <a:off x="1104900" y="1171575"/>
            <a:ext cx="260985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FF0000"/>
                </a:solidFill>
                <a:effectLst/>
                <a:latin typeface="Arial" pitchFamily="34" charset="0"/>
                <a:ea typeface="Calibri" pitchFamily="34" charset="0"/>
                <a:cs typeface="Times New Roman" pitchFamily="18" charset="0"/>
              </a:rPr>
              <a:t>Volcanic Rock &amp; </a:t>
            </a:r>
            <a:r>
              <a:rPr kumimoji="0" lang="en-US" altLang="en-US" sz="1600" b="1" i="0" u="none" strike="noStrike" cap="none" normalizeH="0" baseline="0" smtClean="0">
                <a:ln>
                  <a:noFill/>
                </a:ln>
                <a:solidFill>
                  <a:srgbClr val="00B050"/>
                </a:solidFill>
                <a:effectLst/>
                <a:latin typeface="Arial" pitchFamily="34" charset="0"/>
                <a:ea typeface="Calibri" pitchFamily="34" charset="0"/>
                <a:cs typeface="Times New Roman" pitchFamily="18" charset="0"/>
              </a:rPr>
              <a:t>Volcano</a:t>
            </a:r>
            <a:endParaRPr kumimoji="0" lang="en-US" altLang="en-US" sz="9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rgbClr val="FF0000"/>
                </a:solidFill>
                <a:effectLst/>
                <a:latin typeface="Arial" pitchFamily="34" charset="0"/>
                <a:ea typeface="Calibri" pitchFamily="34" charset="0"/>
                <a:cs typeface="Times New Roman" pitchFamily="18" charset="0"/>
              </a:rPr>
              <a:t>(Extrusive Igneous Rock)</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Text Box 549"/>
          <p:cNvSpPr txBox="1">
            <a:spLocks noChangeArrowheads="1"/>
          </p:cNvSpPr>
          <p:nvPr/>
        </p:nvSpPr>
        <p:spPr bwMode="auto">
          <a:xfrm>
            <a:off x="4991100" y="891428"/>
            <a:ext cx="1791821"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400" b="1" i="0" u="none" strike="noStrike" cap="none" normalizeH="0" baseline="0" dirty="0" smtClean="0">
              <a:ln>
                <a:noFill/>
              </a:ln>
              <a:solidFill>
                <a:srgbClr val="00B050"/>
              </a:solidFill>
              <a:effectLst/>
              <a:latin typeface="Arial" pitchFamily="34"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B050"/>
                </a:solidFill>
                <a:effectLst/>
                <a:latin typeface="Arial" pitchFamily="34" charset="0"/>
                <a:ea typeface="Calibri" pitchFamily="34" charset="0"/>
                <a:cs typeface="Times New Roman" pitchFamily="18" charset="0"/>
              </a:rPr>
              <a:t>Earth’s Surface: </a:t>
            </a:r>
            <a:r>
              <a:rPr kumimoji="0" lang="en-US" altLang="en-US" sz="1400" b="1" i="0" u="none" strike="noStrike" cap="none" normalizeH="0" baseline="0" dirty="0" smtClean="0">
                <a:ln>
                  <a:noFill/>
                </a:ln>
                <a:solidFill>
                  <a:srgbClr val="0070C0"/>
                </a:solidFill>
                <a:effectLst/>
                <a:latin typeface="Arial" pitchFamily="34" charset="0"/>
                <a:ea typeface="Calibri" pitchFamily="34" charset="0"/>
                <a:cs typeface="Times New Roman" pitchFamily="18" charset="0"/>
              </a:rPr>
              <a:t>Weathering &amp; Erosion</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Text Box 559"/>
          <p:cNvSpPr txBox="1">
            <a:spLocks noChangeArrowheads="1"/>
          </p:cNvSpPr>
          <p:nvPr/>
        </p:nvSpPr>
        <p:spPr bwMode="auto">
          <a:xfrm>
            <a:off x="7400925" y="1133475"/>
            <a:ext cx="16383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B050"/>
                </a:solidFill>
                <a:effectLst/>
                <a:latin typeface="Arial" pitchFamily="34" charset="0"/>
                <a:ea typeface="Calibri" pitchFamily="34" charset="0"/>
                <a:cs typeface="Times New Roman" pitchFamily="18" charset="0"/>
              </a:rPr>
              <a:t>Water: </a:t>
            </a:r>
            <a:r>
              <a:rPr kumimoji="0" lang="en-US" altLang="en-US" sz="1200" b="1" i="0" u="none" strike="noStrike" cap="none" normalizeH="0" baseline="0" dirty="0" smtClean="0">
                <a:ln>
                  <a:noFill/>
                </a:ln>
                <a:solidFill>
                  <a:srgbClr val="00B050"/>
                </a:solidFill>
                <a:effectLst/>
                <a:latin typeface="Arial" pitchFamily="34" charset="0"/>
                <a:ea typeface="Calibri" pitchFamily="34" charset="0"/>
                <a:cs typeface="Times New Roman" pitchFamily="18" charset="0"/>
              </a:rPr>
              <a:t>River/Lake/Ocean</a:t>
            </a:r>
            <a:endParaRPr kumimoji="0" lang="en-US" alt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0070C0"/>
                </a:solidFill>
                <a:effectLst/>
                <a:latin typeface="Arial" pitchFamily="34" charset="0"/>
                <a:ea typeface="Calibri" pitchFamily="34" charset="0"/>
                <a:cs typeface="Times New Roman" pitchFamily="18" charset="0"/>
              </a:rPr>
              <a:t>(Dissolution/</a:t>
            </a:r>
            <a:endParaRPr kumimoji="0" lang="en-US" alt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0070C0"/>
                </a:solidFill>
                <a:effectLst/>
                <a:latin typeface="Arial" pitchFamily="34" charset="0"/>
                <a:ea typeface="Calibri" pitchFamily="34" charset="0"/>
                <a:cs typeface="Times New Roman" pitchFamily="18" charset="0"/>
              </a:rPr>
              <a:t>Precipitation)</a:t>
            </a:r>
            <a:endParaRPr kumimoji="0" lang="en-US" alt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Text Box 555"/>
          <p:cNvSpPr txBox="1">
            <a:spLocks noChangeArrowheads="1"/>
          </p:cNvSpPr>
          <p:nvPr/>
        </p:nvSpPr>
        <p:spPr bwMode="auto">
          <a:xfrm>
            <a:off x="5314950" y="5032562"/>
            <a:ext cx="20859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0070C0"/>
                </a:solidFill>
                <a:effectLst/>
                <a:latin typeface="Arial" pitchFamily="34" charset="0"/>
                <a:ea typeface="Calibri" pitchFamily="34" charset="0"/>
                <a:cs typeface="Times New Roman" pitchFamily="18" charset="0"/>
              </a:rPr>
              <a:t>High Temperature and Pressure</a:t>
            </a:r>
            <a:endParaRPr kumimoji="0" lang="en-US" alt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Text Box 548"/>
          <p:cNvSpPr txBox="1">
            <a:spLocks noChangeArrowheads="1"/>
          </p:cNvSpPr>
          <p:nvPr/>
        </p:nvSpPr>
        <p:spPr bwMode="auto">
          <a:xfrm>
            <a:off x="4794995" y="2194877"/>
            <a:ext cx="15430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7030A0"/>
                </a:solidFill>
                <a:effectLst/>
                <a:latin typeface="Arial" pitchFamily="34" charset="0"/>
                <a:ea typeface="Calibri" pitchFamily="34" charset="0"/>
                <a:cs typeface="Times New Roman" pitchFamily="18" charset="0"/>
              </a:rPr>
              <a:t>Sediments</a:t>
            </a:r>
            <a:endParaRPr kumimoji="0" lang="en-US" alt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Text Box 553"/>
          <p:cNvSpPr txBox="1">
            <a:spLocks noChangeArrowheads="1"/>
          </p:cNvSpPr>
          <p:nvPr/>
        </p:nvSpPr>
        <p:spPr bwMode="auto">
          <a:xfrm>
            <a:off x="5574645" y="2801190"/>
            <a:ext cx="188595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70C0"/>
                </a:solidFill>
                <a:effectLst/>
                <a:latin typeface="Arial" pitchFamily="34" charset="0"/>
                <a:ea typeface="Calibri" pitchFamily="34" charset="0"/>
                <a:cs typeface="Times New Roman" pitchFamily="18" charset="0"/>
              </a:rPr>
              <a:t>Compaction and Cementation</a:t>
            </a:r>
            <a:endParaRPr kumimoji="0" lang="en-US" altLang="en-US" sz="1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8" name="Curved Connector 17"/>
          <p:cNvCxnSpPr/>
          <p:nvPr/>
        </p:nvCxnSpPr>
        <p:spPr>
          <a:xfrm rot="10800000" flipV="1">
            <a:off x="5934075" y="2199640"/>
            <a:ext cx="2781300" cy="2200275"/>
          </a:xfrm>
          <a:prstGeom prst="curvedConnector3">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9" name="Text Box 551"/>
          <p:cNvSpPr txBox="1">
            <a:spLocks noChangeArrowheads="1"/>
          </p:cNvSpPr>
          <p:nvPr/>
        </p:nvSpPr>
        <p:spPr bwMode="auto">
          <a:xfrm>
            <a:off x="5734366" y="4399915"/>
            <a:ext cx="166687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(Chemical)</a:t>
            </a:r>
            <a:endParaRPr kumimoji="0" lang="en-US" altLang="en-US"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0" name="Straight Arrow Connector 19"/>
          <p:cNvCxnSpPr/>
          <p:nvPr/>
        </p:nvCxnSpPr>
        <p:spPr>
          <a:xfrm flipH="1">
            <a:off x="5524500" y="1885950"/>
            <a:ext cx="219075" cy="34290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5687060" y="1885950"/>
            <a:ext cx="227965" cy="40894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5772150" y="2505075"/>
            <a:ext cx="399415" cy="314325"/>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5772150" y="3371850"/>
            <a:ext cx="400050" cy="314325"/>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4" name="Text Box 545"/>
          <p:cNvSpPr txBox="1">
            <a:spLocks noChangeArrowheads="1"/>
          </p:cNvSpPr>
          <p:nvPr/>
        </p:nvSpPr>
        <p:spPr bwMode="auto">
          <a:xfrm>
            <a:off x="5767033" y="3619500"/>
            <a:ext cx="166687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(Clastic)</a:t>
            </a:r>
            <a:endParaRPr kumimoji="0" lang="en-US" altLang="en-US"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5" name="Straight Arrow Connector 24"/>
          <p:cNvCxnSpPr/>
          <p:nvPr/>
        </p:nvCxnSpPr>
        <p:spPr>
          <a:xfrm>
            <a:off x="7010400" y="3362325"/>
            <a:ext cx="0" cy="171450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6524624" y="5623523"/>
            <a:ext cx="800100" cy="30480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5686425" y="5648325"/>
            <a:ext cx="332740" cy="69469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4658360" y="6485890"/>
            <a:ext cx="475615" cy="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flipV="1">
            <a:off x="2343785" y="5125085"/>
            <a:ext cx="351790" cy="19939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2695575" y="1762125"/>
            <a:ext cx="2333625" cy="209550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flipV="1">
            <a:off x="3371850" y="5915025"/>
            <a:ext cx="514350" cy="352425"/>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V="1">
            <a:off x="4610100" y="1933575"/>
            <a:ext cx="523875" cy="1285875"/>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5219700" y="5038725"/>
            <a:ext cx="304800" cy="1266825"/>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619750" y="4819650"/>
            <a:ext cx="399415" cy="257175"/>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a:off x="6019165" y="6381115"/>
            <a:ext cx="1353185" cy="9525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flipV="1">
            <a:off x="6781800" y="1562100"/>
            <a:ext cx="2028190" cy="3999865"/>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flipV="1">
            <a:off x="7181851" y="5467350"/>
            <a:ext cx="438149" cy="156173"/>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3676650" y="5667375"/>
            <a:ext cx="1504950" cy="67564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2695575" y="4533900"/>
            <a:ext cx="2609850" cy="1809115"/>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H="1" flipV="1">
            <a:off x="3609975" y="1914525"/>
            <a:ext cx="561340" cy="4391025"/>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2571750" y="4895215"/>
            <a:ext cx="2952750" cy="428625"/>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H="1">
            <a:off x="6162675" y="1762125"/>
            <a:ext cx="1275715" cy="561975"/>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flipH="1">
            <a:off x="6638925" y="2114550"/>
            <a:ext cx="866140" cy="70485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4105275" y="1438275"/>
            <a:ext cx="942975" cy="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1914525" y="1933575"/>
            <a:ext cx="3305175" cy="424815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6" name="Text Box 520"/>
          <p:cNvSpPr txBox="1">
            <a:spLocks noChangeArrowheads="1"/>
          </p:cNvSpPr>
          <p:nvPr/>
        </p:nvSpPr>
        <p:spPr bwMode="auto">
          <a:xfrm>
            <a:off x="1057275" y="3818254"/>
            <a:ext cx="1457325"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Intrusive</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Igneous Rock</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7" name="Text Box 521"/>
          <p:cNvSpPr txBox="1">
            <a:spLocks noChangeArrowheads="1"/>
          </p:cNvSpPr>
          <p:nvPr/>
        </p:nvSpPr>
        <p:spPr bwMode="auto">
          <a:xfrm>
            <a:off x="4019549" y="3686175"/>
            <a:ext cx="1704975"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Sedimentary Rock</a:t>
            </a:r>
            <a:endParaRPr kumimoji="0" lang="en-US" alt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48" name="Text Box 519"/>
          <p:cNvSpPr txBox="1">
            <a:spLocks noChangeArrowheads="1"/>
          </p:cNvSpPr>
          <p:nvPr/>
        </p:nvSpPr>
        <p:spPr bwMode="auto">
          <a:xfrm>
            <a:off x="7410450" y="5786437"/>
            <a:ext cx="1704975"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Metamorphic Rock</a:t>
            </a:r>
            <a:endParaRPr kumimoji="0" lang="en-US" altLang="en-US"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49" name="Straight Arrow Connector 48"/>
          <p:cNvCxnSpPr/>
          <p:nvPr/>
        </p:nvCxnSpPr>
        <p:spPr>
          <a:xfrm flipV="1">
            <a:off x="6248400" y="1933575"/>
            <a:ext cx="1162050" cy="46609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6324600" y="1933575"/>
            <a:ext cx="47625" cy="885825"/>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6734175" y="1438275"/>
            <a:ext cx="770890" cy="7620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52" name="Text Box 513"/>
          <p:cNvSpPr txBox="1">
            <a:spLocks noChangeArrowheads="1"/>
          </p:cNvSpPr>
          <p:nvPr/>
        </p:nvSpPr>
        <p:spPr bwMode="auto">
          <a:xfrm>
            <a:off x="1057275" y="723900"/>
            <a:ext cx="1114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53" name="Straight Connector 52"/>
          <p:cNvCxnSpPr/>
          <p:nvPr/>
        </p:nvCxnSpPr>
        <p:spPr>
          <a:xfrm>
            <a:off x="3952875" y="1885950"/>
            <a:ext cx="2219325" cy="1647825"/>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6162675" y="3533775"/>
            <a:ext cx="561975" cy="15240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6734175" y="3686175"/>
            <a:ext cx="133350" cy="1419225"/>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flipH="1" flipV="1">
            <a:off x="3609975" y="5819775"/>
            <a:ext cx="1476375" cy="561975"/>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57" name="Rectangle 5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8" name="Rectangle 56"/>
          <p:cNvSpPr>
            <a:spLocks noChangeArrowheads="1"/>
          </p:cNvSpPr>
          <p:nvPr/>
        </p:nvSpPr>
        <p:spPr bwMode="auto">
          <a:xfrm>
            <a:off x="-1" y="331857"/>
            <a:ext cx="871537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baseline="0" dirty="0" smtClean="0">
                <a:ln>
                  <a:noFill/>
                </a:ln>
                <a:solidFill>
                  <a:schemeClr val="tx1"/>
                </a:solidFill>
                <a:effectLst/>
                <a:latin typeface="Arial" pitchFamily="34" charset="0"/>
                <a:cs typeface="Arial" pitchFamily="34" charset="0"/>
              </a:rPr>
              <a:t>The Rock Cycle</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9" name="Rectangle 61"/>
          <p:cNvSpPr>
            <a:spLocks noChangeArrowheads="1"/>
          </p:cNvSpPr>
          <p:nvPr/>
        </p:nvSpPr>
        <p:spPr bwMode="auto">
          <a:xfrm>
            <a:off x="0" y="914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616293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42783"/>
            <a:ext cx="7923322" cy="5519737"/>
          </a:xfrm>
          <a:prstGeom prst="rect">
            <a:avLst/>
          </a:prstGeom>
        </p:spPr>
      </p:pic>
      <p:sp>
        <p:nvSpPr>
          <p:cNvPr id="3" name="TextBox 2"/>
          <p:cNvSpPr txBox="1"/>
          <p:nvPr/>
        </p:nvSpPr>
        <p:spPr>
          <a:xfrm>
            <a:off x="723161" y="5776685"/>
            <a:ext cx="7696200" cy="523220"/>
          </a:xfrm>
          <a:prstGeom prst="rect">
            <a:avLst/>
          </a:prstGeom>
          <a:noFill/>
        </p:spPr>
        <p:txBody>
          <a:bodyPr wrap="square" rtlCol="0">
            <a:spAutoFit/>
          </a:bodyPr>
          <a:lstStyle/>
          <a:p>
            <a:pPr algn="ctr"/>
            <a:r>
              <a:rPr lang="en-US" sz="2800" b="1" dirty="0" smtClean="0">
                <a:solidFill>
                  <a:srgbClr val="FFFF00"/>
                </a:solidFill>
              </a:rPr>
              <a:t>The Earth is layered, with a relatively thin crust.</a:t>
            </a:r>
            <a:endParaRPr lang="en-US" sz="2800" b="1" dirty="0">
              <a:solidFill>
                <a:srgbClr val="FFFF00"/>
              </a:solidFill>
            </a:endParaRPr>
          </a:p>
        </p:txBody>
      </p:sp>
    </p:spTree>
    <p:extLst>
      <p:ext uri="{BB962C8B-B14F-4D97-AF65-F5344CB8AC3E}">
        <p14:creationId xmlns:p14="http://schemas.microsoft.com/office/powerpoint/2010/main" val="1616293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maps.unomaha.edu/maher/GEOL1010/lecture15/map_plate_tectonics_world.gif"/>
          <p:cNvPicPr/>
          <p:nvPr/>
        </p:nvPicPr>
        <p:blipFill>
          <a:blip r:embed="rId2">
            <a:extLst>
              <a:ext uri="{28A0092B-C50C-407E-A947-70E740481C1C}">
                <a14:useLocalDpi xmlns:a14="http://schemas.microsoft.com/office/drawing/2010/main" val="0"/>
              </a:ext>
            </a:extLst>
          </a:blip>
          <a:srcRect/>
          <a:stretch>
            <a:fillRect/>
          </a:stretch>
        </p:blipFill>
        <p:spPr bwMode="auto">
          <a:xfrm>
            <a:off x="76200" y="38100"/>
            <a:ext cx="8991600" cy="5829300"/>
          </a:xfrm>
          <a:prstGeom prst="rect">
            <a:avLst/>
          </a:prstGeom>
          <a:noFill/>
          <a:ln>
            <a:noFill/>
          </a:ln>
        </p:spPr>
      </p:pic>
      <p:sp>
        <p:nvSpPr>
          <p:cNvPr id="3" name="TextBox 2"/>
          <p:cNvSpPr txBox="1"/>
          <p:nvPr/>
        </p:nvSpPr>
        <p:spPr>
          <a:xfrm>
            <a:off x="152400" y="5867400"/>
            <a:ext cx="8839200" cy="892552"/>
          </a:xfrm>
          <a:prstGeom prst="rect">
            <a:avLst/>
          </a:prstGeom>
          <a:solidFill>
            <a:schemeClr val="tx1"/>
          </a:solidFill>
        </p:spPr>
        <p:txBody>
          <a:bodyPr wrap="square" rtlCol="0">
            <a:spAutoFit/>
          </a:bodyPr>
          <a:lstStyle/>
          <a:p>
            <a:pPr algn="ctr"/>
            <a:r>
              <a:rPr lang="en-US" sz="2800" b="1" dirty="0" smtClean="0">
                <a:solidFill>
                  <a:schemeClr val="bg1"/>
                </a:solidFill>
              </a:rPr>
              <a:t>The Earth’s crust is broken into tectonic plates.</a:t>
            </a:r>
          </a:p>
          <a:p>
            <a:pPr algn="ctr"/>
            <a:r>
              <a:rPr lang="en-US" sz="2400" b="1" dirty="0" smtClean="0">
                <a:solidFill>
                  <a:srgbClr val="FF0000"/>
                </a:solidFill>
              </a:rPr>
              <a:t>Red dots = active volcanoes.</a:t>
            </a:r>
            <a:r>
              <a:rPr lang="en-US" sz="2400" b="1" dirty="0" smtClean="0">
                <a:solidFill>
                  <a:srgbClr val="FFFF00"/>
                </a:solidFill>
              </a:rPr>
              <a:t>  </a:t>
            </a:r>
            <a:r>
              <a:rPr lang="en-US" sz="2400" b="1" dirty="0" smtClean="0">
                <a:solidFill>
                  <a:schemeClr val="bg1"/>
                </a:solidFill>
              </a:rPr>
              <a:t>Black lines = plate boundaries</a:t>
            </a:r>
            <a:endParaRPr lang="en-US" sz="2400" b="1" dirty="0">
              <a:solidFill>
                <a:schemeClr val="bg1"/>
              </a:solidFill>
            </a:endParaRPr>
          </a:p>
        </p:txBody>
      </p:sp>
    </p:spTree>
    <p:extLst>
      <p:ext uri="{BB962C8B-B14F-4D97-AF65-F5344CB8AC3E}">
        <p14:creationId xmlns:p14="http://schemas.microsoft.com/office/powerpoint/2010/main" val="418661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19974"/>
            <a:ext cx="7696200" cy="5767046"/>
          </a:xfrm>
          <a:prstGeom prst="rect">
            <a:avLst/>
          </a:prstGeom>
        </p:spPr>
      </p:pic>
      <p:sp>
        <p:nvSpPr>
          <p:cNvPr id="3" name="TextBox 2"/>
          <p:cNvSpPr txBox="1"/>
          <p:nvPr/>
        </p:nvSpPr>
        <p:spPr>
          <a:xfrm>
            <a:off x="228600" y="5787020"/>
            <a:ext cx="8610600" cy="954107"/>
          </a:xfrm>
          <a:prstGeom prst="rect">
            <a:avLst/>
          </a:prstGeom>
          <a:noFill/>
        </p:spPr>
        <p:txBody>
          <a:bodyPr wrap="square" rtlCol="0">
            <a:spAutoFit/>
          </a:bodyPr>
          <a:lstStyle/>
          <a:p>
            <a:pPr algn="ctr"/>
            <a:r>
              <a:rPr lang="en-US" sz="2800" b="1" dirty="0" smtClean="0">
                <a:solidFill>
                  <a:srgbClr val="FFFF00"/>
                </a:solidFill>
              </a:rPr>
              <a:t>Convection of heat from the Earth’s interior </a:t>
            </a:r>
          </a:p>
          <a:p>
            <a:pPr algn="ctr"/>
            <a:r>
              <a:rPr lang="en-US" sz="2800" b="1" dirty="0" smtClean="0">
                <a:solidFill>
                  <a:srgbClr val="FFFF00"/>
                </a:solidFill>
              </a:rPr>
              <a:t>drives plate tectonics.</a:t>
            </a:r>
            <a:endParaRPr lang="en-US" sz="2800" b="1" dirty="0">
              <a:solidFill>
                <a:srgbClr val="FFFF00"/>
              </a:solidFill>
            </a:endParaRPr>
          </a:p>
        </p:txBody>
      </p:sp>
    </p:spTree>
    <p:extLst>
      <p:ext uri="{BB962C8B-B14F-4D97-AF65-F5344CB8AC3E}">
        <p14:creationId xmlns:p14="http://schemas.microsoft.com/office/powerpoint/2010/main" val="2485210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31376"/>
            <a:ext cx="8909364" cy="5302624"/>
          </a:xfrm>
          <a:prstGeom prst="rect">
            <a:avLst/>
          </a:prstGeom>
        </p:spPr>
      </p:pic>
      <p:sp>
        <p:nvSpPr>
          <p:cNvPr id="3" name="TextBox 2"/>
          <p:cNvSpPr txBox="1"/>
          <p:nvPr/>
        </p:nvSpPr>
        <p:spPr>
          <a:xfrm>
            <a:off x="152400" y="5320605"/>
            <a:ext cx="8763000" cy="1384995"/>
          </a:xfrm>
          <a:prstGeom prst="rect">
            <a:avLst/>
          </a:prstGeom>
          <a:noFill/>
        </p:spPr>
        <p:txBody>
          <a:bodyPr wrap="square" rtlCol="0">
            <a:spAutoFit/>
          </a:bodyPr>
          <a:lstStyle/>
          <a:p>
            <a:pPr algn="ctr"/>
            <a:r>
              <a:rPr lang="en-US" sz="2800" b="1" dirty="0" smtClean="0">
                <a:solidFill>
                  <a:srgbClr val="FFFF00"/>
                </a:solidFill>
              </a:rPr>
              <a:t>The primary plate boundaries are ocean ridges (divergent boundaries), subduction zones (convergent boundaries), and transform faults.</a:t>
            </a:r>
            <a:endParaRPr lang="en-US" sz="2800" b="1" dirty="0">
              <a:solidFill>
                <a:srgbClr val="FFFF00"/>
              </a:solidFill>
            </a:endParaRPr>
          </a:p>
        </p:txBody>
      </p:sp>
    </p:spTree>
    <p:extLst>
      <p:ext uri="{BB962C8B-B14F-4D97-AF65-F5344CB8AC3E}">
        <p14:creationId xmlns:p14="http://schemas.microsoft.com/office/powerpoint/2010/main" val="1058882418"/>
      </p:ext>
    </p:extLst>
  </p:cSld>
  <p:clrMapOvr>
    <a:masterClrMapping/>
  </p:clrMapOvr>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87</TotalTime>
  <Words>628</Words>
  <Application>Microsoft Office PowerPoint</Application>
  <PresentationFormat>On-screen Show (4:3)</PresentationFormat>
  <Paragraphs>87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Jonathan G Price</dc:creator>
  <cp:lastModifiedBy>Jonathan G Price</cp:lastModifiedBy>
  <cp:revision>10</cp:revision>
  <cp:lastPrinted>2016-09-10T00:21:30Z</cp:lastPrinted>
  <dcterms:created xsi:type="dcterms:W3CDTF">2016-09-09T19:18:30Z</dcterms:created>
  <dcterms:modified xsi:type="dcterms:W3CDTF">2016-09-10T00:21:45Z</dcterms:modified>
</cp:coreProperties>
</file>